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3"/>
    <p:sldId id="265" r:id="rId4"/>
    <p:sldId id="259" r:id="rId5"/>
    <p:sldId id="271" r:id="rId6"/>
    <p:sldId id="275" r:id="rId7"/>
    <p:sldId id="283" r:id="rId8"/>
    <p:sldId id="285" r:id="rId9"/>
    <p:sldId id="286" r:id="rId10"/>
    <p:sldId id="287" r:id="rId11"/>
    <p:sldId id="296" r:id="rId12"/>
    <p:sldId id="289" r:id="rId14"/>
    <p:sldId id="290" r:id="rId15"/>
    <p:sldId id="291" r:id="rId16"/>
    <p:sldId id="292" r:id="rId17"/>
    <p:sldId id="293" r:id="rId18"/>
    <p:sldId id="272" r:id="rId19"/>
    <p:sldId id="261" r:id="rId20"/>
    <p:sldId id="263" r:id="rId21"/>
    <p:sldId id="288" r:id="rId22"/>
    <p:sldId id="269" r:id="rId23"/>
    <p:sldId id="266" r:id="rId24"/>
    <p:sldId id="267" r:id="rId25"/>
    <p:sldId id="268" r:id="rId26"/>
    <p:sldId id="295" r:id="rId27"/>
    <p:sldId id="273" r:id="rId28"/>
  </p:sldIdLst>
  <p:sldSz cx="12192000" cy="6858000"/>
  <p:notesSz cx="6858000" cy="9144000"/>
  <p:embeddedFontLst>
    <p:embeddedFont>
      <p:font typeface="K2D" panose="00000500000000000000" pitchFamily="2" charset="-34"/>
      <p:regular r:id="rId33"/>
      <p:bold r:id="rId34"/>
      <p:italic r:id="rId35"/>
      <p:boldItalic r:id="rId36"/>
    </p:embeddedFont>
    <p:embeddedFont>
      <p:font typeface="Readex Pro" pitchFamily="2" charset="-78"/>
      <p:regular r:id="rId37"/>
      <p:bold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ỳnh Như" initials="authorId_464682342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  <a:srgbClr val="CCFFFF"/>
    <a:srgbClr val="1F5CAA"/>
    <a:srgbClr val="00AFEF"/>
    <a:srgbClr val="27ACE3"/>
    <a:srgbClr val="1F5CA9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9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27T12:39:50.472" idx="1">
    <p:pos x="10" y="10"/>
    <p:text>Good morning/afternoon, respected members of the committee.
My name is Le Huynh Dang, student of Information Technology, and today I would like to present my thesis titled:
“Applying Hybrid RAG Technology in a Chatbot for Consulting on Sexually Transmitted Diseases (STDs)”.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27T12:42:40.919" idx="2">
    <p:pos x="10" y="10"/>
    <p:text>As you know, we are living in a world where social networks are more developed than ever, people can easily make friends, date and even have sex. As a result, people will face to sexual transmited desease, and it becomes a serious public health issue in recent years.
People often search randomly on the Internet about STDs, where information can be incomplete, confusing, or even wrong.
Because of this, I propose to build a medical chatbot that can provide accurate, accessible and confidential information about STIs.
The goal is not to replace doctors, but to give users trusted, high-level information and to encourage them to see a clinician when needed.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16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15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143" y="3006090"/>
            <a:ext cx="11205713" cy="1729699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APPLYING HYBRID RAG TECHNOLOGY IN A CHATBOT FOR CONSULTING ON SEXUALLY TRANSMITTED DISEASES (STDs)</a:t>
            </a:r>
            <a:endParaRPr lang="en-US" alt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244555" y="4917898"/>
            <a:ext cx="4513683" cy="1597200"/>
          </a:xfrm>
        </p:spPr>
        <p:txBody>
          <a:bodyPr/>
          <a:lstStyle/>
          <a:p>
            <a:pPr algn="l"/>
            <a:r>
              <a:rPr lang="en-US" dirty="0"/>
              <a:t>Name: Le Huynh Dang</a:t>
            </a:r>
            <a:endParaRPr lang="en-US" dirty="0"/>
          </a:p>
          <a:p>
            <a:pPr algn="l"/>
            <a:r>
              <a:rPr lang="en-US" dirty="0"/>
              <a:t>Student code: B2111977</a:t>
            </a:r>
            <a:endParaRPr lang="en-US" dirty="0"/>
          </a:p>
          <a:p>
            <a:pPr algn="l"/>
            <a:r>
              <a:rPr lang="en-US" dirty="0"/>
              <a:t>Instructor: Dr. Lam Nhut Khang</a:t>
            </a:r>
            <a:endParaRPr lang="en-US" dirty="0"/>
          </a:p>
          <a:p>
            <a:pPr algn="l"/>
            <a:r>
              <a:rPr lang="en-US" dirty="0"/>
              <a:t>Major: Information and technology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0146" y="1654073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CFFFF"/>
                </a:solidFill>
                <a:latin typeface="K2D" panose="00000500000000000000" pitchFamily="2" charset="-34"/>
                <a:cs typeface="K2D" panose="00000500000000000000" pitchFamily="2" charset="-34"/>
              </a:rPr>
              <a:t>UNIVERSITY THESIS DEFENSE</a:t>
            </a:r>
            <a:endParaRPr lang="en-US" sz="3600" b="1" dirty="0">
              <a:solidFill>
                <a:srgbClr val="CCFFFF"/>
              </a:solidFill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8986" y="2360859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FFFF"/>
                </a:solidFill>
                <a:latin typeface="K2D" panose="00000500000000000000" pitchFamily="2" charset="-34"/>
                <a:cs typeface="K2D" panose="00000500000000000000" pitchFamily="2" charset="-34"/>
              </a:rPr>
              <a:t>TOPIC NAME</a:t>
            </a:r>
            <a:endParaRPr lang="en-US" sz="3200" b="1" dirty="0">
              <a:solidFill>
                <a:srgbClr val="CCFFFF"/>
              </a:solidFill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280" y="19736"/>
            <a:ext cx="535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rPr>
              <a:t>MINISTRY OF EDUCATION AND TRAINING</a:t>
            </a:r>
            <a:endParaRPr lang="en-US" dirty="0">
              <a:solidFill>
                <a:schemeClr val="bg1"/>
              </a:solidFill>
              <a:latin typeface="Readex Pro" pitchFamily="2" charset="-78"/>
              <a:cs typeface="Readex Pro" pitchFamily="2" charset="-78"/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rPr>
              <a:t>CAN THO UNIVERSITY</a:t>
            </a:r>
            <a:endParaRPr lang="en-US" dirty="0">
              <a:solidFill>
                <a:schemeClr val="bg1"/>
              </a:solidFill>
              <a:latin typeface="Readex Pro" pitchFamily="2" charset="-78"/>
              <a:cs typeface="Readex Pro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5473" y="1224"/>
              <a:ext cx="8066" cy="9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3 - METHODOLOGY</a:t>
              </a:r>
              <a:endParaRPr lang="en-US" sz="32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3345" y="1112520"/>
            <a:ext cx="6096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3.1 Overall architecture</a:t>
            </a:r>
            <a:endParaRPr 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0" name="Picture Placeholder 9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 t="759"/>
          <a:stretch>
            <a:fillRect/>
          </a:stretch>
        </p:blipFill>
        <p:spPr>
          <a:xfrm>
            <a:off x="1993265" y="1902460"/>
            <a:ext cx="8035290" cy="4485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5473" y="1224"/>
              <a:ext cx="8066" cy="9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3 - METHODOLOGY</a:t>
              </a:r>
              <a:endParaRPr lang="en-US" sz="32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3188335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3.2 Chat work-flow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Untitled Diagram-Page-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2605405"/>
            <a:ext cx="11087735" cy="2715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3006" y="1195"/>
              <a:ext cx="1337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2600" b="1">
                  <a:solidFill>
                    <a:srgbClr val="FFFFFF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4 - </a:t>
              </a:r>
              <a:r>
                <a:rPr lang="en-US" sz="3200" dirty="0"/>
                <a:t>EXPERIMENTS AND EVALUATION</a:t>
              </a:r>
              <a:endParaRPr lang="en-US" sz="3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256153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 Experiments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screen shot of a computer program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95" y="2970579"/>
            <a:ext cx="5577205" cy="1467485"/>
          </a:xfrm>
          <a:prstGeom prst="rect">
            <a:avLst/>
          </a:prstGeom>
        </p:spPr>
      </p:pic>
      <p:pic>
        <p:nvPicPr>
          <p:cNvPr id="158886572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3" y="1109028"/>
            <a:ext cx="5577205" cy="2489835"/>
          </a:xfrm>
          <a:prstGeom prst="rect">
            <a:avLst/>
          </a:prstGeom>
        </p:spPr>
      </p:pic>
      <p:pic>
        <p:nvPicPr>
          <p:cNvPr id="1772670386" name="Picture 1" descr="A screenshot of a computer login form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3" y="3876675"/>
            <a:ext cx="5577205" cy="249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3006" y="1195"/>
              <a:ext cx="1337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2600" b="1">
                  <a:solidFill>
                    <a:srgbClr val="FFFFFF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4 - </a:t>
              </a:r>
              <a:r>
                <a:rPr lang="en-US" sz="3200" dirty="0"/>
                <a:t>EXPERIMENTS AND EVALUATION</a:t>
              </a:r>
              <a:endParaRPr lang="en-US" sz="3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256153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 Experiments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hat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0" y="4322088"/>
            <a:ext cx="5577205" cy="244983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45" y="4416562"/>
            <a:ext cx="5577205" cy="2407920"/>
          </a:xfrm>
          <a:prstGeom prst="rect">
            <a:avLst/>
          </a:prstGeom>
        </p:spPr>
      </p:pic>
      <p:pic>
        <p:nvPicPr>
          <p:cNvPr id="13" name="Picture 12" descr="A screenshot of a chat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79" y="1868170"/>
            <a:ext cx="5577205" cy="240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3006" y="1195"/>
              <a:ext cx="1337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2600" b="1">
                  <a:solidFill>
                    <a:srgbClr val="FFFFFF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4 - </a:t>
              </a:r>
              <a:r>
                <a:rPr lang="en-US" sz="3200" dirty="0"/>
                <a:t>EXPERIMENTS AND EVALUATION</a:t>
              </a:r>
              <a:endParaRPr lang="en-US" sz="3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224138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 Evaluation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2432976"/>
          <a:ext cx="6517107" cy="2757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511"/>
                <a:gridCol w="946055"/>
                <a:gridCol w="1366443"/>
                <a:gridCol w="1470983"/>
                <a:gridCol w="1373115"/>
              </a:tblGrid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 dirty="0">
                          <a:effectLst/>
                        </a:rPr>
                        <a:t>Intent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#Queries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Hit@1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Hit@3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Hit@6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Symptoms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9/20 (45%)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10/20 (50%)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13/20 (65%)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Transmission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14/20 (70%)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20/20 (100%)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20/20 (100%)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Testing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15/20 (75%)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16/20 (80%)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17/20 (85%)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Treatment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7/20 (35%)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8/20 (40%)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9/20 (45%)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Prevention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4/20 (20%)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6/20 (30%)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10/20 (50%)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939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Overall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49/100 (49%)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>
                          <a:effectLst/>
                        </a:rPr>
                        <a:t>60/100 (60%)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300" dirty="0">
                          <a:effectLst/>
                        </a:rPr>
                        <a:t>69/100 (69%)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</a:tbl>
          </a:graphicData>
        </a:graphic>
      </p:graphicFrame>
      <p:pic>
        <p:nvPicPr>
          <p:cNvPr id="3" name="Picture 2" descr="A graph of a bar chart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95" y="2073778"/>
            <a:ext cx="5577205" cy="347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3006" y="1195"/>
              <a:ext cx="1337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2600" b="1">
                  <a:solidFill>
                    <a:srgbClr val="FFFFFF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4 - </a:t>
              </a:r>
              <a:r>
                <a:rPr lang="en-US" sz="3200" dirty="0"/>
                <a:t>EXPERIMENTS AND EVALUATION</a:t>
              </a:r>
              <a:endParaRPr lang="en-US" sz="3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224138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 Evaluation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A graph of different colored squares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79" y="2522994"/>
            <a:ext cx="5577205" cy="33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8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3006" y="1195"/>
              <a:ext cx="1337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2600" b="1">
                  <a:solidFill>
                    <a:srgbClr val="FFFFFF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5 – </a:t>
              </a:r>
              <a:r>
                <a:rPr lang="en-US" sz="3200" dirty="0"/>
                <a:t>CONCLUSION AND FUTURE WORK</a:t>
              </a:r>
              <a:endParaRPr lang="en-US" sz="3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4790" y="1796630"/>
            <a:ext cx="5212079" cy="800100"/>
            <a:chOff x="584790" y="1796630"/>
            <a:chExt cx="5212079" cy="800100"/>
          </a:xfrm>
        </p:grpSpPr>
        <p:sp>
          <p:nvSpPr>
            <p:cNvPr id="17" name="Rounded Rectangle 27"/>
            <p:cNvSpPr/>
            <p:nvPr/>
          </p:nvSpPr>
          <p:spPr>
            <a:xfrm>
              <a:off x="584790" y="1796630"/>
              <a:ext cx="5212079" cy="8001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8065" y="1919681"/>
              <a:ext cx="1925527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 b="1">
                  <a:solidFill>
                    <a:srgbClr val="FFFFFF"/>
                  </a:solidFill>
                </a:defRPr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Conclusion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12903" y="1796630"/>
            <a:ext cx="5212079" cy="800100"/>
            <a:chOff x="584790" y="1796630"/>
            <a:chExt cx="5212079" cy="800100"/>
          </a:xfrm>
        </p:grpSpPr>
        <p:sp>
          <p:nvSpPr>
            <p:cNvPr id="23" name="Rounded Rectangle 27"/>
            <p:cNvSpPr/>
            <p:nvPr/>
          </p:nvSpPr>
          <p:spPr>
            <a:xfrm>
              <a:off x="584790" y="1796630"/>
              <a:ext cx="5212079" cy="8001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28065" y="1919681"/>
              <a:ext cx="2131224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 b="1">
                  <a:solidFill>
                    <a:srgbClr val="FFFFFF"/>
                  </a:solidFill>
                </a:defRPr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Future work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05062" y="3429000"/>
            <a:ext cx="5371532" cy="2482943"/>
            <a:chOff x="-2090" y="3429000"/>
            <a:chExt cx="5371532" cy="2482943"/>
          </a:xfrm>
        </p:grpSpPr>
        <p:sp>
          <p:nvSpPr>
            <p:cNvPr id="27" name="TextBox 26"/>
            <p:cNvSpPr txBox="1"/>
            <p:nvPr/>
          </p:nvSpPr>
          <p:spPr>
            <a:xfrm>
              <a:off x="-2090" y="3429000"/>
              <a:ext cx="53694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Built 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MedChat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STI chatbot using bilingual KB + hybrid RAG (BM25 + FAISS) + GPT-4o-mini.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0" y="4208876"/>
              <a:ext cx="53694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Achieved 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49% Hit@1, 69% Hit@6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; strong for Testing &amp; Transmission, all answers passed safety rubric.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0" y="5265612"/>
              <a:ext cx="53694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Prototype is 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accessible &amp; privacy-aware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latency acceptable for education.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531617" y="3434024"/>
            <a:ext cx="6184920" cy="2293253"/>
            <a:chOff x="6095682" y="3456133"/>
            <a:chExt cx="6184920" cy="2293253"/>
          </a:xfrm>
        </p:grpSpPr>
        <p:sp>
          <p:nvSpPr>
            <p:cNvPr id="38" name="TextBox 37"/>
            <p:cNvSpPr txBox="1"/>
            <p:nvPr/>
          </p:nvSpPr>
          <p:spPr>
            <a:xfrm>
              <a:off x="6124352" y="3456133"/>
              <a:ext cx="6124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Arial" panose="020B0604020202020204" pitchFamily="34" charset="0"/>
                </a:rPr>
                <a:t>E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xpand corpus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(esp. Treatment/Prevention).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24352" y="4097440"/>
              <a:ext cx="61509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Arial" panose="020B0604020202020204" pitchFamily="34" charset="0"/>
                </a:rPr>
                <a:t>I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mprove retrieval/ranking.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19036" y="4738747"/>
              <a:ext cx="6161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Arial" panose="020B0604020202020204" pitchFamily="34" charset="0"/>
                </a:rPr>
                <a:t>L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arger real-world evaluation.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5682" y="5380054"/>
              <a:ext cx="6166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Arial" panose="020B0604020202020204" pitchFamily="34" charset="0"/>
                </a:rPr>
                <a:t>C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o-design with clinicians.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8721" y="1773238"/>
            <a:ext cx="10029565" cy="1655762"/>
          </a:xfrm>
        </p:spPr>
        <p:txBody>
          <a:bodyPr/>
          <a:lstStyle/>
          <a:p>
            <a:r>
              <a:rPr lang="en-US" dirty="0"/>
              <a:t>Thank you for your listening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23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4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5473" y="1224"/>
              <a:ext cx="8066" cy="9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3 - METHODOLOGY</a:t>
              </a:r>
              <a:endParaRPr lang="en-US" sz="32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3067050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3.2 Backend &amp; API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53262"/>
          <a:stretch>
            <a:fillRect/>
          </a:stretch>
        </p:blipFill>
        <p:spPr>
          <a:xfrm>
            <a:off x="1655233" y="1920475"/>
            <a:ext cx="3879266" cy="3823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57274"/>
          <a:stretch>
            <a:fillRect/>
          </a:stretch>
        </p:blipFill>
        <p:spPr>
          <a:xfrm>
            <a:off x="5975350" y="2200993"/>
            <a:ext cx="3879266" cy="3543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93143" y="2924764"/>
            <a:ext cx="11205713" cy="15972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APPLYING HYBRID RAG TECHNOLOGY IN A CHATBOT FOR CONSULTING ON SEXUALLY TRANSMITTED DISEASES (STDs)</a:t>
            </a:r>
            <a:endParaRPr lang="en-US" altLang="en-US" sz="3600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244555" y="4917898"/>
            <a:ext cx="4513683" cy="15972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Name: Le Huynh Dang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Student code: B2111977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Instructor: Dr. Lam Nhut Khang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Major: Information and technology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4496" y="1675597"/>
            <a:ext cx="6179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K2D" panose="00000500000000000000" pitchFamily="2" charset="-34"/>
                <a:cs typeface="K2D" panose="00000500000000000000" pitchFamily="2" charset="-34"/>
              </a:rPr>
              <a:t>UNIVERSITY THESIS DEFENSE</a:t>
            </a:r>
            <a:endParaRPr lang="en-US" sz="3200" b="1" dirty="0">
              <a:solidFill>
                <a:srgbClr val="FF0000"/>
              </a:solidFill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8986" y="2236442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K2D" panose="00000500000000000000" pitchFamily="2" charset="-34"/>
                <a:cs typeface="K2D" panose="00000500000000000000" pitchFamily="2" charset="-34"/>
              </a:rPr>
              <a:t>TOPIC NAME</a:t>
            </a:r>
            <a:endParaRPr lang="en-US" sz="3200" b="1" dirty="0">
              <a:solidFill>
                <a:srgbClr val="FF0000"/>
              </a:solidFill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1280" y="19736"/>
            <a:ext cx="535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latin typeface="Readex Pro" pitchFamily="2" charset="-78"/>
                <a:cs typeface="Readex Pro" pitchFamily="2" charset="-78"/>
              </a:rPr>
              <a:t>MINISTRY OF EDUCATION AND TRAINING</a:t>
            </a:r>
            <a:endParaRPr lang="en-US" dirty="0">
              <a:latin typeface="Readex Pro" pitchFamily="2" charset="-78"/>
              <a:cs typeface="Readex Pro" pitchFamily="2" charset="-78"/>
            </a:endParaRPr>
          </a:p>
          <a:p>
            <a:pPr algn="ctr"/>
            <a:r>
              <a:rPr lang="es-ES" b="1" dirty="0">
                <a:latin typeface="Readex Pro" pitchFamily="2" charset="-78"/>
                <a:cs typeface="Readex Pro" pitchFamily="2" charset="-78"/>
              </a:rPr>
              <a:t>CAN THO UNIVERSITY</a:t>
            </a:r>
            <a:endParaRPr lang="en-US" dirty="0">
              <a:latin typeface="Readex Pro" pitchFamily="2" charset="-78"/>
              <a:cs typeface="Readex Pro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elay 15"/>
          <p:cNvSpPr/>
          <p:nvPr/>
        </p:nvSpPr>
        <p:spPr>
          <a:xfrm>
            <a:off x="0" y="5026660"/>
            <a:ext cx="2449195" cy="1285875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 descr="image-removebg-preview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 l="-651" t="2616" b="-1881"/>
          <a:stretch>
            <a:fillRect/>
          </a:stretch>
        </p:blipFill>
        <p:spPr>
          <a:xfrm>
            <a:off x="2823210" y="1536065"/>
            <a:ext cx="1574165" cy="1552575"/>
          </a:xfrm>
        </p:spPr>
      </p:pic>
      <p:sp>
        <p:nvSpPr>
          <p:cNvPr id="7" name="Rounded Rectangle 6"/>
          <p:cNvSpPr/>
          <p:nvPr/>
        </p:nvSpPr>
        <p:spPr>
          <a:xfrm>
            <a:off x="5026025" y="1878330"/>
            <a:ext cx="4554220" cy="1005840"/>
          </a:xfrm>
          <a:prstGeom prst="roundRect">
            <a:avLst/>
          </a:prstGeom>
          <a:solidFill>
            <a:srgbClr val="E9F2FD"/>
          </a:solidFill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just">
              <a:defRPr sz="2100" b="0">
                <a:solidFill>
                  <a:srgbClr val="152539"/>
                </a:solidFill>
              </a:defRPr>
            </a:pPr>
            <a:r>
              <a:rPr lang="en-US" altLang="en-US"/>
              <a:t>Development of a </a:t>
            </a:r>
            <a:r>
              <a:rPr lang="en-US" altLang="en-US" b="1"/>
              <a:t>bilingual</a:t>
            </a:r>
            <a:r>
              <a:rPr lang="en-US" altLang="en-US"/>
              <a:t> STI chatbot.</a:t>
            </a:r>
            <a:endParaRPr lang="en-US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475865" y="5037455"/>
            <a:ext cx="9646285" cy="1188720"/>
            <a:chOff x="1801" y="6624"/>
            <a:chExt cx="15191" cy="1872"/>
          </a:xfrm>
        </p:grpSpPr>
        <p:sp>
          <p:nvSpPr>
            <p:cNvPr id="9" name="Rounded Rectangle 8"/>
            <p:cNvSpPr/>
            <p:nvPr/>
          </p:nvSpPr>
          <p:spPr>
            <a:xfrm>
              <a:off x="1801" y="6624"/>
              <a:ext cx="5328" cy="1872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just">
                <a:defRPr sz="2000" b="0">
                  <a:solidFill>
                    <a:srgbClr val="152539"/>
                  </a:solidFill>
                </a:defRPr>
              </a:pPr>
              <a:r>
                <a:rPr lang="en-US" altLang="en-US"/>
                <a:t>Target audience: users aged 16–35 years who need to ask about sexually transmitted infections (STIs).</a:t>
              </a:r>
              <a:endParaRPr lang="en-US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452" y="6624"/>
              <a:ext cx="4608" cy="1872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defRPr sz="2000" b="0">
                  <a:solidFill>
                    <a:srgbClr val="152539"/>
                  </a:solidFill>
                </a:defRPr>
              </a:pPr>
              <a:r>
                <a:rPr lang="en-US" altLang="en-US"/>
                <a:t>Location: Vietnam (Vietnamese preferred), English supported.</a:t>
              </a:r>
              <a:endParaRPr lang="en-US" alt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2384" y="6624"/>
              <a:ext cx="4608" cy="1872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defRPr sz="2000" b="0">
                  <a:solidFill>
                    <a:srgbClr val="152539"/>
                  </a:solidFill>
                </a:defRPr>
              </a:pPr>
              <a:r>
                <a:rPr lang="en-US" altLang="en-US" dirty="0"/>
                <a:t>Time: 2025; data updated periodically according to CDC/WHO/NHS/Vinmec.</a:t>
              </a:r>
              <a:endParaRPr lang="en-US" alt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4625" y="1878330"/>
            <a:ext cx="2019935" cy="1076325"/>
            <a:chOff x="1622" y="-1198"/>
            <a:chExt cx="3181" cy="1695"/>
          </a:xfrm>
        </p:grpSpPr>
        <p:sp>
          <p:nvSpPr>
            <p:cNvPr id="6" name="TextBox 5"/>
            <p:cNvSpPr txBox="1"/>
            <p:nvPr/>
          </p:nvSpPr>
          <p:spPr>
            <a:xfrm>
              <a:off x="1622" y="-1198"/>
              <a:ext cx="3181" cy="16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3200" b="1">
                  <a:solidFill>
                    <a:srgbClr val="FFFFFF"/>
                  </a:solidFill>
                </a:defRPr>
              </a:pPr>
              <a:r>
                <a:rPr>
                  <a:solidFill>
                    <a:schemeClr val="accent1">
                      <a:lumMod val="75000"/>
                    </a:schemeClr>
                  </a:solidFill>
                </a:rPr>
                <a:t>1.2 </a:t>
              </a:r>
              <a:r>
                <a:rPr lang="en-US">
                  <a:solidFill>
                    <a:schemeClr val="accent1">
                      <a:lumMod val="75000"/>
                    </a:schemeClr>
                  </a:solidFill>
                </a:rPr>
                <a:t> Target </a:t>
              </a:r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l">
                <a:defRPr sz="3200" b="1">
                  <a:solidFill>
                    <a:srgbClr val="FFFFFF"/>
                  </a:solidFill>
                </a:defRPr>
              </a:pPr>
              <a:r>
                <a:rPr lang="en-US">
                  <a:solidFill>
                    <a:schemeClr val="accent1">
                      <a:lumMod val="75000"/>
                    </a:schemeClr>
                  </a:solidFill>
                </a:rPr>
                <a:t>research</a:t>
              </a:r>
              <a:r>
                <a:rPr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endParaRPr lang="en-US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622" y="-1198"/>
              <a:ext cx="1128" cy="998"/>
            </a:xfrm>
            <a:prstGeom prst="ellipse">
              <a:avLst/>
            </a:prstGeom>
            <a:noFill/>
            <a:ln w="28575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174625" y="5102225"/>
            <a:ext cx="4721860" cy="932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defRPr sz="3200" b="1">
                <a:solidFill>
                  <a:srgbClr val="FFFFFF"/>
                </a:solidFill>
              </a:defRPr>
            </a:pPr>
            <a:r>
              <a:rPr lang="en-US" altLang="en-US">
                <a:solidFill>
                  <a:schemeClr val="accent1">
                    <a:lumMod val="75000"/>
                  </a:schemeClr>
                </a:solidFill>
                <a:sym typeface="+mn-ea"/>
              </a:rPr>
              <a:t>Object and </a:t>
            </a:r>
            <a:endParaRPr lang="en-US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>
              <a:defRPr sz="3200" b="1">
                <a:solidFill>
                  <a:srgbClr val="FFFFFF"/>
                </a:solidFill>
              </a:defRPr>
            </a:pPr>
            <a:r>
              <a:rPr lang="en-US" altLang="en-US">
                <a:solidFill>
                  <a:schemeClr val="accent1">
                    <a:lumMod val="75000"/>
                  </a:schemeClr>
                </a:solidFill>
                <a:sym typeface="+mn-ea"/>
              </a:rPr>
              <a:t>scope</a:t>
            </a:r>
            <a:endParaRPr lang="en-US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0" y="4606290"/>
            <a:ext cx="716280" cy="633730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0" y="4606290"/>
            <a:ext cx="922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1.3</a:t>
            </a:r>
            <a:endParaRPr 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8640" y="640080"/>
            <a:ext cx="11094720" cy="822960"/>
            <a:chOff x="864" y="1008"/>
            <a:chExt cx="17472" cy="1296"/>
          </a:xfrm>
        </p:grpSpPr>
        <p:sp>
          <p:nvSpPr>
            <p:cNvPr id="32" name="Chevron 31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33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34" name="TextBox 5"/>
            <p:cNvSpPr txBox="1"/>
            <p:nvPr/>
          </p:nvSpPr>
          <p:spPr>
            <a:xfrm>
              <a:off x="5473" y="1224"/>
              <a:ext cx="8611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3200" b="1">
                  <a:solidFill>
                    <a:srgbClr val="FFFFFF"/>
                  </a:solidFill>
                </a:defRPr>
              </a:pPr>
              <a:r>
                <a:rPr lang="en-US"/>
                <a:t>CHAPTER </a:t>
              </a:r>
              <a:r>
                <a:t>01 — </a:t>
              </a:r>
              <a:r>
                <a:rPr lang="en-US"/>
                <a:t>INTRODUCTION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7000" y="1532255"/>
            <a:ext cx="12061190" cy="1908810"/>
            <a:chOff x="112" y="1170"/>
            <a:chExt cx="18994" cy="3006"/>
          </a:xfrm>
        </p:grpSpPr>
        <p:sp>
          <p:nvSpPr>
            <p:cNvPr id="4" name="Chevron 3"/>
            <p:cNvSpPr/>
            <p:nvPr/>
          </p:nvSpPr>
          <p:spPr>
            <a:xfrm>
              <a:off x="954" y="1170"/>
              <a:ext cx="7290" cy="1296"/>
            </a:xfrm>
            <a:prstGeom prst="chevron">
              <a:avLst>
                <a:gd name="adj" fmla="val 3364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106BC6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" y="1364"/>
              <a:ext cx="18994" cy="2812"/>
              <a:chOff x="112" y="1364"/>
              <a:chExt cx="18994" cy="281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530" y="1364"/>
                <a:ext cx="3856" cy="91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 sz="3200" b="1">
                    <a:solidFill>
                      <a:srgbClr val="FFFFFF"/>
                    </a:solidFill>
                  </a:defRPr>
                </a:pPr>
                <a:r>
                  <a:rPr>
                    <a:solidFill>
                      <a:schemeClr val="accent1">
                        <a:lumMod val="75000"/>
                      </a:schemeClr>
                    </a:solidFill>
                  </a:rPr>
                  <a:t>1.4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	Method</a:t>
                </a:r>
                <a:endParaRPr lang="en-US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12" y="2736"/>
                <a:ext cx="3744" cy="1440"/>
              </a:xfrm>
              <a:prstGeom prst="roundRect">
                <a:avLst/>
              </a:prstGeom>
              <a:solidFill>
                <a:srgbClr val="E9F2FD"/>
              </a:solidFill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>
                  <a:defRPr sz="1800" b="0">
                    <a:solidFill>
                      <a:srgbClr val="152539"/>
                    </a:solidFill>
                  </a:defRPr>
                </a:pPr>
                <a:r>
                  <a:rPr lang="en-US" altLang="en-US" dirty="0"/>
                  <a:t>Data preprocessing (CDC/WHO/NHS/Vinmec)</a:t>
                </a:r>
                <a:endParaRPr lang="en-US" alt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178" y="2736"/>
                <a:ext cx="3744" cy="1440"/>
              </a:xfrm>
              <a:prstGeom prst="roundRect">
                <a:avLst/>
              </a:prstGeom>
              <a:solidFill>
                <a:srgbClr val="E9F2FD"/>
              </a:solidFill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>
                  <a:defRPr sz="1800" b="0">
                    <a:solidFill>
                      <a:srgbClr val="152539"/>
                    </a:solidFill>
                  </a:defRPr>
                </a:pPr>
                <a:r>
                  <a:rPr lang="en-US" altLang="en-US"/>
                  <a:t>Recall BM25 + FAISS</a:t>
                </a:r>
                <a:endParaRPr lang="en-US" alt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244" y="2736"/>
                <a:ext cx="3744" cy="1440"/>
              </a:xfrm>
              <a:prstGeom prst="roundRect">
                <a:avLst/>
              </a:prstGeom>
              <a:solidFill>
                <a:srgbClr val="E9F2FD"/>
              </a:solidFill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>
                  <a:defRPr sz="1800" b="0">
                    <a:solidFill>
                      <a:srgbClr val="152539"/>
                    </a:solidFill>
                  </a:defRPr>
                </a:pPr>
                <a:r>
                  <a:rPr lang="en-US" altLang="en-US"/>
                  <a:t>RRF Fusion Top-K Context</a:t>
                </a:r>
                <a:endParaRPr lang="en-US" alt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310" y="2736"/>
                <a:ext cx="3744" cy="1440"/>
              </a:xfrm>
              <a:prstGeom prst="roundRect">
                <a:avLst/>
              </a:prstGeom>
              <a:solidFill>
                <a:srgbClr val="E9F2FD"/>
              </a:solidFill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>
                  <a:defRPr sz="1800" b="0">
                    <a:solidFill>
                      <a:srgbClr val="152539"/>
                    </a:solidFill>
                  </a:defRPr>
                </a:pPr>
                <a:r>
                  <a:rPr lang="en-US" altLang="en-US" dirty="0"/>
                  <a:t>GraphRAG (optional) Concept extension</a:t>
                </a:r>
                <a:endParaRPr lang="en-US" altLang="en-US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16376" y="2736"/>
                <a:ext cx="2730" cy="1440"/>
              </a:xfrm>
              <a:prstGeom prst="roundRect">
                <a:avLst/>
              </a:prstGeom>
              <a:solidFill>
                <a:srgbClr val="E9F2FD"/>
              </a:solidFill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>
                  <a:defRPr sz="1600" b="0">
                    <a:solidFill>
                      <a:srgbClr val="152539"/>
                    </a:solidFill>
                  </a:defRPr>
                </a:pPr>
                <a:r>
                  <a:rPr lang="en-US" altLang="en-US" sz="1800"/>
                  <a:t>Evaluation</a:t>
                </a:r>
                <a:endParaRPr lang="en-US" altLang="en-US" sz="1800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604520" y="5276215"/>
            <a:ext cx="10607039" cy="1143000"/>
            <a:chOff x="1152" y="6624"/>
            <a:chExt cx="16704" cy="1800"/>
          </a:xfrm>
        </p:grpSpPr>
        <p:sp>
          <p:nvSpPr>
            <p:cNvPr id="12" name="Rounded Rectangle 11"/>
            <p:cNvSpPr/>
            <p:nvPr/>
          </p:nvSpPr>
          <p:spPr>
            <a:xfrm>
              <a:off x="1152" y="6624"/>
              <a:ext cx="5328" cy="1800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defRPr sz="1800" b="0">
                  <a:solidFill>
                    <a:srgbClr val="152539"/>
                  </a:solidFill>
                </a:defRPr>
              </a:pPr>
              <a:r>
                <a:rPr lang="en-US" altLang="en-US"/>
                <a:t>Contribute to </a:t>
              </a:r>
              <a:r>
                <a:rPr lang="en-US" altLang="en-US" b="1"/>
                <a:t>standardizing </a:t>
              </a:r>
              <a:r>
                <a:rPr lang="en-US" altLang="en-US"/>
                <a:t>STI information in Vietnamese, increasing accessibility and reducing incorrect self-treatment.</a:t>
              </a:r>
              <a:endParaRPr lang="en-US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12" y="6624"/>
              <a:ext cx="5328" cy="1800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defRPr sz="1800" b="0">
                  <a:solidFill>
                    <a:srgbClr val="152539"/>
                  </a:solidFill>
                </a:defRPr>
              </a:pPr>
              <a:r>
                <a:rPr lang="en-US" altLang="en-US" dirty="0"/>
                <a:t>Provide reusable </a:t>
              </a:r>
              <a:r>
                <a:rPr lang="en-US" altLang="en-US" b="1" dirty="0"/>
                <a:t>technical solutions</a:t>
              </a:r>
              <a:r>
                <a:rPr lang="en-US" altLang="en-US" dirty="0"/>
                <a:t>: hybrid retrieval + GraphRAG, source citation, security policy.</a:t>
              </a:r>
              <a:endParaRPr lang="en-US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528" y="6624"/>
              <a:ext cx="5328" cy="1800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defRPr sz="1800" b="0">
                  <a:solidFill>
                    <a:srgbClr val="152539"/>
                  </a:solidFill>
                </a:defRPr>
              </a:pPr>
              <a:r>
                <a:rPr lang="en-US" altLang="en-US"/>
                <a:t>Create a foundation for </a:t>
              </a:r>
              <a:r>
                <a:rPr lang="en-US" altLang="en-US" b="1"/>
                <a:t>real-world implementation</a:t>
              </a:r>
              <a:r>
                <a:rPr lang="en-US" altLang="en-US"/>
                <a:t> at school/local level, expanding to other health consulting.</a:t>
              </a:r>
              <a:endParaRPr lang="en-US" altLang="en-US"/>
            </a:p>
          </p:txBody>
        </p:sp>
      </p:grpSp>
      <p:pic>
        <p:nvPicPr>
          <p:cNvPr id="23" name="Picture 22"/>
          <p:cNvPicPr/>
          <p:nvPr/>
        </p:nvPicPr>
        <p:blipFill>
          <a:blip/>
          <a:stretch>
            <a:fillRect/>
          </a:stretch>
        </p:blipFill>
        <p:spPr>
          <a:xfrm>
            <a:off x="5905500" y="3787140"/>
            <a:ext cx="381000" cy="381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343275" y="4072890"/>
            <a:ext cx="6272530" cy="817880"/>
            <a:chOff x="1842" y="5867"/>
            <a:chExt cx="9878" cy="1288"/>
          </a:xfrm>
        </p:grpSpPr>
        <p:sp>
          <p:nvSpPr>
            <p:cNvPr id="26" name="Flowchart: Terminator 25"/>
            <p:cNvSpPr/>
            <p:nvPr/>
          </p:nvSpPr>
          <p:spPr>
            <a:xfrm>
              <a:off x="1842" y="5867"/>
              <a:ext cx="9879" cy="1288"/>
            </a:xfrm>
            <a:prstGeom prst="flowChartTermina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106BC6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sz="3200" b="1">
                <a:solidFill>
                  <a:srgbClr val="FFFFFF"/>
                </a:solidFill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sz="3200" b="1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1.5 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	</a:t>
              </a:r>
              <a:r>
                <a:rPr sz="3200" b="1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Practical significance</a:t>
              </a:r>
              <a:endParaRPr sz="3200" b="1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  <a:p>
              <a:pPr lvl="0" algn="l">
                <a:buClrTx/>
                <a:buSzTx/>
                <a:buFontTx/>
              </a:pPr>
              <a:endParaRPr sz="3200" b="1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85" y="6012"/>
              <a:ext cx="1128" cy="998"/>
            </a:xfrm>
            <a:prstGeom prst="ellipse">
              <a:avLst/>
            </a:prstGeom>
            <a:noFill/>
            <a:ln w="28575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/>
          <p:nvPr/>
        </p:nvPicPr>
        <p:blipFill>
          <a:blip r:embed="rId1"/>
          <a:stretch>
            <a:fillRect/>
          </a:stretch>
        </p:blipFill>
        <p:spPr>
          <a:xfrm>
            <a:off x="1743710" y="3728720"/>
            <a:ext cx="1503045" cy="12592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48640" y="640080"/>
            <a:ext cx="11094720" cy="822960"/>
            <a:chOff x="864" y="1008"/>
            <a:chExt cx="17472" cy="1296"/>
          </a:xfrm>
        </p:grpSpPr>
        <p:sp>
          <p:nvSpPr>
            <p:cNvPr id="32" name="Chevron 31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33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34" name="TextBox 5"/>
            <p:cNvSpPr txBox="1"/>
            <p:nvPr/>
          </p:nvSpPr>
          <p:spPr>
            <a:xfrm>
              <a:off x="5473" y="1224"/>
              <a:ext cx="8611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3200" b="1">
                  <a:solidFill>
                    <a:srgbClr val="FFFFFF"/>
                  </a:solidFill>
                </a:defRPr>
              </a:pPr>
              <a:r>
                <a:rPr lang="en-US"/>
                <a:t>CHAPTER </a:t>
              </a:r>
              <a:r>
                <a:t>01 — </a:t>
              </a:r>
              <a:r>
                <a:rPr lang="en-US"/>
                <a:t>INTRODUCTION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>
            <p:custDataLst>
              <p:tags r:id="rId1"/>
            </p:custDataLst>
          </p:nvPr>
        </p:nvGrpSpPr>
        <p:grpSpPr>
          <a:xfrm>
            <a:off x="1451610" y="586740"/>
            <a:ext cx="9521190" cy="5852160"/>
            <a:chOff x="426720" y="274320"/>
            <a:chExt cx="5120640" cy="6309360"/>
          </a:xfrm>
        </p:grpSpPr>
        <p:sp>
          <p:nvSpPr>
            <p:cNvPr id="4" name="Rectangle 3"/>
            <p:cNvSpPr/>
            <p:nvPr/>
          </p:nvSpPr>
          <p:spPr>
            <a:xfrm>
              <a:off x="426720" y="274320"/>
              <a:ext cx="274320" cy="6309360"/>
            </a:xfrm>
            <a:prstGeom prst="rect">
              <a:avLst/>
            </a:prstGeom>
            <a:solidFill>
              <a:srgbClr val="1DB9BE"/>
            </a:solidFill>
            <a:ln>
              <a:solidFill>
                <a:srgbClr val="1DB9B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01040" y="274320"/>
              <a:ext cx="4846320" cy="6236208"/>
              <a:chOff x="701040" y="274320"/>
              <a:chExt cx="4846320" cy="623620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01040" y="274320"/>
                <a:ext cx="4846320" cy="4974336"/>
                <a:chOff x="701040" y="274320"/>
                <a:chExt cx="4846320" cy="4974336"/>
              </a:xfrm>
            </p:grpSpPr>
            <p:sp>
              <p:nvSpPr>
                <p:cNvPr id="5" name="Chevron 2"/>
                <p:cNvSpPr/>
                <p:nvPr/>
              </p:nvSpPr>
              <p:spPr>
                <a:xfrm>
                  <a:off x="701040" y="274320"/>
                  <a:ext cx="4846320" cy="1188720"/>
                </a:xfrm>
                <a:prstGeom prst="chevron">
                  <a:avLst/>
                </a:prstGeom>
                <a:solidFill>
                  <a:srgbClr val="2BC6C9"/>
                </a:solidFill>
                <a:ln w="3175">
                  <a:solidFill>
                    <a:srgbClr val="2BC6C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7" name="Rounded Rectangle 4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838200" y="448056"/>
                  <a:ext cx="822960" cy="9144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 sz="2400" b="1">
                      <a:solidFill>
                        <a:srgbClr val="2B6CB8"/>
                      </a:solidFill>
                    </a:defRPr>
                  </a:pPr>
                  <a:r>
                    <a:t>01</a:t>
                  </a:r>
                </a:p>
              </p:txBody>
            </p:sp>
            <p:sp>
              <p:nvSpPr>
                <p:cNvPr id="8" name="TextBox 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935480" y="659034"/>
                  <a:ext cx="2372701" cy="49244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2600" b="1">
                      <a:solidFill>
                        <a:srgbClr val="FFFFFF"/>
                      </a:solidFill>
                    </a:defRPr>
                  </a:pPr>
                  <a:r>
                    <a:rPr lang="en-US" dirty="0"/>
                    <a:t>INTRODUCTION</a:t>
                  </a:r>
                  <a:endParaRPr dirty="0"/>
                </a:p>
              </p:txBody>
            </p:sp>
            <p:sp>
              <p:nvSpPr>
                <p:cNvPr id="10" name="Chevron 7"/>
                <p:cNvSpPr/>
                <p:nvPr/>
              </p:nvSpPr>
              <p:spPr>
                <a:xfrm>
                  <a:off x="701040" y="1536192"/>
                  <a:ext cx="4846320" cy="1188720"/>
                </a:xfrm>
                <a:prstGeom prst="chevron">
                  <a:avLst/>
                </a:prstGeom>
                <a:solidFill>
                  <a:srgbClr val="58D7D3"/>
                </a:solidFill>
                <a:ln w="3175">
                  <a:solidFill>
                    <a:srgbClr val="58D7D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12" name="Rounded Rectangle 9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838200" y="1709928"/>
                  <a:ext cx="822960" cy="9144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 sz="2400" b="1">
                      <a:solidFill>
                        <a:srgbClr val="2B6CB8"/>
                      </a:solidFill>
                    </a:defRPr>
                  </a:pPr>
                  <a:r>
                    <a:t>02</a:t>
                  </a:r>
                </a:p>
              </p:txBody>
            </p:sp>
            <p:sp>
              <p:nvSpPr>
                <p:cNvPr id="15" name="Chevron 12"/>
                <p:cNvSpPr/>
                <p:nvPr/>
              </p:nvSpPr>
              <p:spPr>
                <a:xfrm>
                  <a:off x="701040" y="2798064"/>
                  <a:ext cx="4846320" cy="1188720"/>
                </a:xfrm>
                <a:prstGeom prst="chevron">
                  <a:avLst/>
                </a:prstGeom>
                <a:solidFill>
                  <a:srgbClr val="34B3DA"/>
                </a:solidFill>
                <a:ln w="3175">
                  <a:solidFill>
                    <a:srgbClr val="34B3DA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17" name="Rounded Rectangle 1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838200" y="2971800"/>
                  <a:ext cx="822960" cy="9144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 sz="2400" b="1">
                      <a:solidFill>
                        <a:srgbClr val="2B6CB8"/>
                      </a:solidFill>
                    </a:defRPr>
                  </a:pPr>
                  <a:r>
                    <a:t>03</a:t>
                  </a:r>
                </a:p>
              </p:txBody>
            </p:sp>
            <p:sp>
              <p:nvSpPr>
                <p:cNvPr id="18" name="TextBox 15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935480" y="1867577"/>
                  <a:ext cx="2534854" cy="53091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2600" b="1">
                      <a:solidFill>
                        <a:srgbClr val="FFFFFF"/>
                      </a:solidFill>
                    </a:defRPr>
                  </a:pPr>
                  <a:r>
                    <a:rPr lang="en-US" dirty="0"/>
                    <a:t>METHODOLOGY</a:t>
                  </a:r>
                  <a:endParaRPr dirty="0"/>
                </a:p>
              </p:txBody>
            </p:sp>
            <p:sp>
              <p:nvSpPr>
                <p:cNvPr id="20" name="Chevron 17"/>
                <p:cNvSpPr/>
                <p:nvPr/>
              </p:nvSpPr>
              <p:spPr>
                <a:xfrm>
                  <a:off x="701040" y="4059936"/>
                  <a:ext cx="4846320" cy="1188720"/>
                </a:xfrm>
                <a:prstGeom prst="chevron">
                  <a:avLst/>
                </a:prstGeom>
                <a:solidFill>
                  <a:srgbClr val="2B6CB8"/>
                </a:solidFill>
                <a:ln w="3175">
                  <a:solidFill>
                    <a:srgbClr val="2B6CB8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</a:p>
              </p:txBody>
            </p:sp>
            <p:sp>
              <p:nvSpPr>
                <p:cNvPr id="22" name="Rounded Rectangle 19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838200" y="4233672"/>
                  <a:ext cx="822960" cy="9144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 sz="2400" b="1">
                      <a:solidFill>
                        <a:srgbClr val="2B6CB8"/>
                      </a:solidFill>
                    </a:defRPr>
                  </a:pPr>
                  <a:r>
                    <a:t>04</a:t>
                  </a:r>
                </a:p>
              </p:txBody>
            </p:sp>
            <p:sp>
              <p:nvSpPr>
                <p:cNvPr id="23" name="TextBox 20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935480" y="3126965"/>
                  <a:ext cx="2864339" cy="53091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2600" b="1">
                      <a:solidFill>
                        <a:srgbClr val="FFFFFF"/>
                      </a:solidFill>
                    </a:defRPr>
                  </a:pPr>
                  <a:r>
                    <a:rPr lang="en-US" dirty="0"/>
                    <a:t>IMPLEMENTATION</a:t>
                  </a:r>
                  <a:endParaRPr dirty="0"/>
                </a:p>
              </p:txBody>
            </p:sp>
            <p:sp>
              <p:nvSpPr>
                <p:cNvPr id="33" name="TextBox 20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1935480" y="4173154"/>
                  <a:ext cx="3063629" cy="9622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2600" b="1">
                      <a:solidFill>
                        <a:srgbClr val="FFFFFF"/>
                      </a:solidFill>
                    </a:defRPr>
                  </a:pPr>
                  <a:r>
                    <a:rPr lang="en-US" dirty="0"/>
                    <a:t>EXPERIMENTS AND </a:t>
                  </a:r>
                  <a:endParaRPr lang="en-US" dirty="0"/>
                </a:p>
                <a:p>
                  <a:pPr>
                    <a:defRPr sz="2600" b="1">
                      <a:solidFill>
                        <a:srgbClr val="FFFFFF"/>
                      </a:solidFill>
                    </a:defRPr>
                  </a:pPr>
                  <a:r>
                    <a:rPr lang="en-US" dirty="0"/>
                    <a:t>EVALUATION</a:t>
                  </a:r>
                  <a:endParaRPr dirty="0"/>
                </a:p>
              </p:txBody>
            </p:sp>
          </p:grpSp>
          <p:sp>
            <p:nvSpPr>
              <p:cNvPr id="25" name="Chevron 22"/>
              <p:cNvSpPr/>
              <p:nvPr/>
            </p:nvSpPr>
            <p:spPr>
              <a:xfrm>
                <a:off x="701040" y="5321808"/>
                <a:ext cx="4846320" cy="1188720"/>
              </a:xfrm>
              <a:prstGeom prst="chevron">
                <a:avLst/>
              </a:prstGeom>
              <a:solidFill>
                <a:srgbClr val="113B67"/>
              </a:solidFill>
              <a:ln w="3175">
                <a:solidFill>
                  <a:srgbClr val="113B6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7" name="Rounded Rectangle 24"/>
              <p:cNvSpPr/>
              <p:nvPr>
                <p:custDataLst>
                  <p:tags r:id="rId10"/>
                </p:custDataLst>
              </p:nvPr>
            </p:nvSpPr>
            <p:spPr>
              <a:xfrm>
                <a:off x="838200" y="5495544"/>
                <a:ext cx="822960" cy="9144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 sz="2400" b="1">
                    <a:solidFill>
                      <a:srgbClr val="2B6CB8"/>
                    </a:solidFill>
                  </a:defRPr>
                </a:pPr>
                <a:r>
                  <a:rPr dirty="0"/>
                  <a:t>05</a:t>
                </a:r>
                <a:endParaRPr dirty="0"/>
              </a:p>
            </p:txBody>
          </p:sp>
          <p:sp>
            <p:nvSpPr>
              <p:cNvPr id="28" name="TextBox 2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935480" y="5468112"/>
                <a:ext cx="2939955" cy="9622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2600" b="1">
                    <a:solidFill>
                      <a:srgbClr val="FFFFFF"/>
                    </a:solidFill>
                  </a:defRPr>
                </a:pPr>
                <a:r>
                  <a:rPr lang="en-US" dirty="0"/>
                  <a:t>CONCLUSION AND </a:t>
                </a:r>
                <a:endParaRPr lang="en-US" dirty="0"/>
              </a:p>
              <a:p>
                <a:pPr>
                  <a:defRPr sz="2600" b="1">
                    <a:solidFill>
                      <a:srgbClr val="FFFFFF"/>
                    </a:solidFill>
                  </a:defRPr>
                </a:pPr>
                <a:r>
                  <a:rPr lang="en-US" dirty="0"/>
                  <a:t>FUTURE WORK</a:t>
                </a:r>
                <a:endParaRPr dirty="0"/>
              </a:p>
            </p:txBody>
          </p:sp>
        </p:grpSp>
      </p:grpSp>
      <p:sp>
        <p:nvSpPr>
          <p:cNvPr id="2" name="Text Box 1"/>
          <p:cNvSpPr txBox="1"/>
          <p:nvPr/>
        </p:nvSpPr>
        <p:spPr>
          <a:xfrm>
            <a:off x="4622800" y="31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TABLE OF CONTENT</a:t>
            </a:r>
            <a:endParaRPr 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01040" y="2360986"/>
            <a:ext cx="10789920" cy="3383280"/>
            <a:chOff x="1440" y="2736"/>
            <a:chExt cx="16992" cy="5328"/>
          </a:xfrm>
        </p:grpSpPr>
        <p:sp>
          <p:nvSpPr>
            <p:cNvPr id="7" name="Rounded Rectangle 6"/>
            <p:cNvSpPr/>
            <p:nvPr/>
          </p:nvSpPr>
          <p:spPr>
            <a:xfrm>
              <a:off x="1440" y="2736"/>
              <a:ext cx="16992" cy="1584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just"/>
              <a:r>
                <a:rPr lang="en-US" altLang="en-US" sz="2200" b="1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√ </a:t>
              </a:r>
              <a:r>
                <a:rPr lang="en-US" altLang="en-US" sz="2200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Necessary, high sensitivity: STI/STD questions are common but stigmatized; many people avoid clinics and want confidential, judgment-free guidance.</a:t>
              </a:r>
              <a:endParaRPr lang="en-US" altLang="en-US" sz="2200" dirty="0">
                <a:solidFill>
                  <a:schemeClr val="tx1"/>
                </a:solidFill>
                <a:cs typeface="Calibri" panose="020F0502020204030204" charset="0"/>
                <a:sym typeface="+mn-ea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440" y="4608"/>
              <a:ext cx="16992" cy="1584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just">
                <a:buClrTx/>
                <a:buSzTx/>
                <a:buFontTx/>
              </a:pPr>
              <a:r>
                <a:rPr lang="en-US" altLang="en-US" sz="2200" b="1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√ </a:t>
              </a:r>
              <a:r>
                <a:rPr lang="en-US" altLang="en-US" sz="2200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Information quality gap: Official guidance (CDC/WHO/NHS) is scattered, technical, and not tailored; Vietnamese materials are uneven and often outdated</a:t>
              </a:r>
              <a:endParaRPr lang="en-US" altLang="en-US" sz="2200" dirty="0">
                <a:solidFill>
                  <a:schemeClr val="tx1"/>
                </a:solidFill>
                <a:cs typeface="Calibri" panose="020F0502020204030204" charset="0"/>
                <a:sym typeface="+mn-ea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440" y="6480"/>
              <a:ext cx="16992" cy="1584"/>
            </a:xfrm>
            <a:prstGeom prst="roundRect">
              <a:avLst/>
            </a:prstGeom>
            <a:solidFill>
              <a:srgbClr val="E9F2FD"/>
            </a:solidFill>
            <a:ln w="95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just">
                <a:buClrTx/>
                <a:buSzTx/>
                <a:buFontTx/>
              </a:pPr>
              <a:r>
                <a:rPr lang="en-US" altLang="en-US" sz="2200" b="1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√</a:t>
              </a:r>
              <a:r>
                <a:rPr lang="en-US" altLang="en-US" sz="2200" dirty="0">
                  <a:solidFill>
                    <a:schemeClr val="tx1"/>
                  </a:solidFill>
                  <a:cs typeface="Calibri" panose="020F0502020204030204" charset="0"/>
                  <a:sym typeface="+mn-ea"/>
                </a:rPr>
                <a:t> Risk of misinformation: Social media contains unverified advice; an authoritative system with citations is safer.</a:t>
              </a:r>
              <a:endParaRPr lang="en-US" altLang="en-US" sz="2200" dirty="0">
                <a:solidFill>
                  <a:schemeClr val="tx1"/>
                </a:solidFill>
                <a:cs typeface="Calibri" panose="020F0502020204030204" charset="0"/>
                <a:sym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1" name="TextBox 5"/>
            <p:cNvSpPr txBox="1"/>
            <p:nvPr/>
          </p:nvSpPr>
          <p:spPr>
            <a:xfrm>
              <a:off x="5473" y="1224"/>
              <a:ext cx="7983" cy="9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 dirty="0">
                  <a:solidFill>
                    <a:schemeClr val="bg1"/>
                  </a:solidFill>
                  <a:sym typeface="+mn-ea"/>
                </a:rPr>
                <a:t>CHAPTER 1 - INTRODUCTION</a:t>
              </a:r>
              <a:endParaRPr lang="en-US" sz="32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1113734"/>
            <a:ext cx="349691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U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rgency of the topic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20725" y="1667732"/>
            <a:ext cx="15570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/>
          <p:cNvSpPr/>
          <p:nvPr/>
        </p:nvSpPr>
        <p:spPr>
          <a:xfrm>
            <a:off x="903058" y="2342353"/>
            <a:ext cx="10789920" cy="3291840"/>
          </a:xfrm>
          <a:prstGeom prst="roundRect">
            <a:avLst/>
          </a:prstGeom>
          <a:solidFill>
            <a:srgbClr val="E9F2FD"/>
          </a:solidFill>
          <a:ln w="12700">
            <a:solidFill>
              <a:srgbClr val="DC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 sz="2200">
                <a:solidFill>
                  <a:srgbClr val="152539"/>
                </a:solidFill>
              </a:defRPr>
            </a:pPr>
            <a:r>
              <a:rPr lang="en-US" sz="2800" dirty="0"/>
              <a:t>Idea: retrieve relevant passages from knowledge base → append to prompt → LLM generates citation-based answers.</a:t>
            </a:r>
            <a:endParaRPr lang="en-US" sz="2800" dirty="0"/>
          </a:p>
          <a:p>
            <a:pPr algn="just">
              <a:defRPr sz="2200">
                <a:solidFill>
                  <a:srgbClr val="152539"/>
                </a:solidFill>
              </a:defRPr>
            </a:pPr>
            <a:r>
              <a:rPr lang="en-US" sz="2800" dirty="0"/>
              <a:t>Benefits: reduce illusions, update by source; control content and citations.</a:t>
            </a:r>
            <a:endParaRPr lang="en-US" sz="2800" dirty="0"/>
          </a:p>
          <a:p>
            <a:pPr algn="just">
              <a:defRPr sz="2200">
                <a:solidFill>
                  <a:srgbClr val="152539"/>
                </a:solidFill>
              </a:defRPr>
            </a:pPr>
            <a:r>
              <a:rPr lang="en-US" sz="2800" dirty="0"/>
              <a:t>Key factors: data quality, chunking/metadata strategy, and retrieval algorithm.</a:t>
            </a:r>
            <a:endParaRPr sz="2800" dirty="0"/>
          </a:p>
        </p:txBody>
      </p:sp>
      <p:pic>
        <p:nvPicPr>
          <p:cNvPr id="7" name="Graphic 6" descr="Badge Tick1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7302" y="2664791"/>
            <a:ext cx="625756" cy="625756"/>
          </a:xfrm>
          <a:prstGeom prst="rect">
            <a:avLst/>
          </a:prstGeom>
        </p:spPr>
      </p:pic>
      <p:pic>
        <p:nvPicPr>
          <p:cNvPr id="8" name="Graphic 7" descr="Badge Tick1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7302" y="3484170"/>
            <a:ext cx="625756" cy="625756"/>
          </a:xfrm>
          <a:prstGeom prst="rect">
            <a:avLst/>
          </a:prstGeom>
        </p:spPr>
      </p:pic>
      <p:pic>
        <p:nvPicPr>
          <p:cNvPr id="9" name="Graphic 8" descr="Badge Tick1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7302" y="4303549"/>
            <a:ext cx="625756" cy="62575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1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5473" y="1224"/>
              <a:ext cx="9263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>
                  <a:solidFill>
                    <a:schemeClr val="bg1"/>
                  </a:solidFill>
                  <a:sym typeface="+mn-ea"/>
                </a:rPr>
                <a:t>CHAPTER 2 - THEORETICAL THESIS</a:t>
              </a:r>
              <a:endParaRPr lang="en-US" sz="320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8" name="Rounded Rectangle 27"/>
          <p:cNvSpPr/>
          <p:nvPr/>
        </p:nvSpPr>
        <p:spPr>
          <a:xfrm>
            <a:off x="0" y="988695"/>
            <a:ext cx="7176770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113734"/>
            <a:ext cx="70592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2.1 Retrieval‑Augmented Generation (RAG)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>
            <p:custDataLst>
              <p:tags r:id="rId1"/>
            </p:custDataLst>
          </p:nvPr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0" y="1113734"/>
            <a:ext cx="4735830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2.2 Data pipeline &amp; chunking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Data cleaning - Free seo and web ico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57" y="3160443"/>
            <a:ext cx="2268081" cy="22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>
            <p:custDataLst>
              <p:tags r:id="rId5"/>
            </p:custDataLst>
          </p:nvPr>
        </p:nvCxnSpPr>
        <p:spPr>
          <a:xfrm>
            <a:off x="7099485" y="4404363"/>
            <a:ext cx="56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edical data - Free icons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14" y="3270318"/>
            <a:ext cx="2268081" cy="20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>
          <a:xfrm>
            <a:off x="3824586" y="4404363"/>
            <a:ext cx="56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etadata - Free computer icons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00" y="3065722"/>
            <a:ext cx="2466753" cy="24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1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5473" y="1224"/>
              <a:ext cx="9263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>
                  <a:solidFill>
                    <a:schemeClr val="bg1"/>
                  </a:solidFill>
                  <a:sym typeface="+mn-ea"/>
                </a:rPr>
                <a:t>CHAPTER 2 - THEORETICAL THESIS</a:t>
              </a:r>
              <a:endParaRPr lang="en-US" sz="320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4732655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2.3 BM25 and FAISS indexing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6" name="Picture 4" descr="Implementing Hybrid Retrieval (BM25 + FAISS) in RA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11" y="1913834"/>
            <a:ext cx="7931888" cy="446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1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5473" y="1224"/>
              <a:ext cx="9263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>
                  <a:solidFill>
                    <a:schemeClr val="bg1"/>
                  </a:solidFill>
                  <a:sym typeface="+mn-ea"/>
                </a:rPr>
                <a:t>CHAPTER 2 - THEORETICAL THESIS</a:t>
              </a:r>
              <a:endParaRPr lang="en-US" sz="320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-1" y="988556"/>
            <a:ext cx="5212079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4496435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2.4 Hybrid Recursion &amp; RRF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ounded Rectangle 6"/>
          <p:cNvSpPr/>
          <p:nvPr/>
        </p:nvSpPr>
        <p:spPr>
          <a:xfrm>
            <a:off x="640080" y="5198745"/>
            <a:ext cx="10789920" cy="822960"/>
          </a:xfrm>
          <a:prstGeom prst="roundRect">
            <a:avLst/>
          </a:prstGeom>
          <a:solidFill>
            <a:srgbClr val="E9F2FD"/>
          </a:solidFill>
          <a:ln w="12700">
            <a:solidFill>
              <a:srgbClr val="DC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>
                <a:solidFill>
                  <a:srgbClr val="152539"/>
                </a:solidFill>
              </a:defRPr>
            </a:pPr>
            <a:r>
              <a:rPr lang="en-US" sz="2400" dirty="0"/>
              <a:t>Merge by rank: score_RRF = Σ 1/(k + </a:t>
            </a:r>
            <a:r>
              <a:rPr lang="en-US" sz="2400" dirty="0" err="1"/>
              <a:t>rank_i</a:t>
            </a:r>
            <a:r>
              <a:rPr lang="en-US" sz="2400" dirty="0"/>
              <a:t>); prioritize consensus, avoid scale deviation.</a:t>
            </a:r>
            <a:endParaRPr sz="2400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2270760" y="2133600"/>
            <a:ext cx="2392680" cy="800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BM25 (lexical)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2270760" y="3576681"/>
            <a:ext cx="2392680" cy="800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FAISS (semantic)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15" idx="1"/>
          </p:cNvCxnSpPr>
          <p:nvPr/>
        </p:nvCxnSpPr>
        <p:spPr>
          <a:xfrm>
            <a:off x="4663440" y="2533650"/>
            <a:ext cx="1553212" cy="73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5" idx="1"/>
          </p:cNvCxnSpPr>
          <p:nvPr/>
        </p:nvCxnSpPr>
        <p:spPr>
          <a:xfrm flipV="1">
            <a:off x="4663440" y="3266123"/>
            <a:ext cx="1553212" cy="71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8000" y="2544905"/>
            <a:ext cx="69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3766919"/>
            <a:ext cx="69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Top-k</a:t>
            </a:r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6216652" y="2866073"/>
            <a:ext cx="2392680" cy="800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RRF Fusion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555480" y="2866073"/>
            <a:ext cx="2392680" cy="800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ranked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>
            <a:off x="8609332" y="3266123"/>
            <a:ext cx="94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logo of a person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" y="2456909"/>
            <a:ext cx="1522961" cy="1522961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30" idx="3"/>
            <a:endCxn id="4" idx="1"/>
          </p:cNvCxnSpPr>
          <p:nvPr/>
        </p:nvCxnSpPr>
        <p:spPr>
          <a:xfrm flipV="1">
            <a:off x="1582503" y="2533650"/>
            <a:ext cx="688257" cy="6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7" idx="1"/>
          </p:cNvCxnSpPr>
          <p:nvPr/>
        </p:nvCxnSpPr>
        <p:spPr>
          <a:xfrm>
            <a:off x="1582503" y="3218390"/>
            <a:ext cx="688257" cy="75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6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8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5473" y="1224"/>
              <a:ext cx="9263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>
                  <a:solidFill>
                    <a:schemeClr val="bg1"/>
                  </a:solidFill>
                  <a:sym typeface="+mn-ea"/>
                </a:rPr>
                <a:t>CHAPTER 2 - THEORETICAL THESIS</a:t>
              </a:r>
              <a:endParaRPr lang="en-US" sz="320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988556"/>
            <a:ext cx="2381694" cy="800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3734"/>
            <a:ext cx="2406015" cy="553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2.5 GraphRAG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SEARCH FOR SYMPTOMS Vector Icons free download in SVG, PNG Forma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38" y="1938743"/>
            <a:ext cx="2444330" cy="244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sease - Free healthcare and medical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62" y="1938743"/>
            <a:ext cx="1763661" cy="176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roup of blue bacteria&#10;&#10;AI-generated content may be incorrec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62" y="4483756"/>
            <a:ext cx="1572274" cy="1572274"/>
          </a:xfrm>
          <a:prstGeom prst="rect">
            <a:avLst/>
          </a:prstGeom>
        </p:spPr>
      </p:pic>
      <p:pic>
        <p:nvPicPr>
          <p:cNvPr id="4102" name="Picture 6" descr="Treatment - Free medical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57" y="4200963"/>
            <a:ext cx="1688801" cy="16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eatment - Free medical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58" y="1868170"/>
            <a:ext cx="1572274" cy="157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4100" idx="1"/>
          </p:cNvCxnSpPr>
          <p:nvPr/>
        </p:nvCxnSpPr>
        <p:spPr>
          <a:xfrm flipV="1">
            <a:off x="5272142" y="2820574"/>
            <a:ext cx="722120" cy="14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" idx="1"/>
          </p:cNvCxnSpPr>
          <p:nvPr/>
        </p:nvCxnSpPr>
        <p:spPr>
          <a:xfrm>
            <a:off x="5272142" y="4264308"/>
            <a:ext cx="722120" cy="100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104" idx="1"/>
          </p:cNvCxnSpPr>
          <p:nvPr/>
        </p:nvCxnSpPr>
        <p:spPr>
          <a:xfrm>
            <a:off x="7970239" y="2654307"/>
            <a:ext cx="1153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44999" y="5269893"/>
            <a:ext cx="1153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Blood test - Free healthcare and medical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67" y="3516596"/>
            <a:ext cx="1572275" cy="15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2877286" y="4302733"/>
            <a:ext cx="745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Risk factors - Free security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5" y="4239505"/>
            <a:ext cx="1871961" cy="187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87680" y="86082"/>
            <a:ext cx="11094720" cy="822960"/>
            <a:chOff x="864" y="1008"/>
            <a:chExt cx="17472" cy="1296"/>
          </a:xfrm>
        </p:grpSpPr>
        <p:sp>
          <p:nvSpPr>
            <p:cNvPr id="15" name="Chevron 22"/>
            <p:cNvSpPr/>
            <p:nvPr/>
          </p:nvSpPr>
          <p:spPr>
            <a:xfrm>
              <a:off x="864" y="1008"/>
              <a:ext cx="17472" cy="1296"/>
            </a:xfrm>
            <a:prstGeom prst="chevron">
              <a:avLst/>
            </a:prstGeom>
            <a:solidFill>
              <a:srgbClr val="106B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4"/>
            <p:cNvSpPr/>
            <p:nvPr/>
          </p:nvSpPr>
          <p:spPr>
            <a:xfrm>
              <a:off x="17328" y="1037"/>
              <a:ext cx="864" cy="1267"/>
            </a:xfrm>
            <a:prstGeom prst="rect">
              <a:avLst/>
            </a:prstGeom>
            <a:solidFill>
              <a:srgbClr val="00286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5473" y="1224"/>
              <a:ext cx="9263" cy="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 sz="4000" b="1">
                  <a:solidFill>
                    <a:srgbClr val="122B5E"/>
                  </a:solidFill>
                </a:defRPr>
              </a:pPr>
              <a:r>
                <a:rPr lang="en-US" sz="3200">
                  <a:solidFill>
                    <a:schemeClr val="bg1"/>
                  </a:solidFill>
                  <a:sym typeface="+mn-ea"/>
                </a:rPr>
                <a:t>CHAPTER 2 - THEORETICAL THESIS</a:t>
              </a:r>
              <a:endParaRPr lang="en-US" sz="320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10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11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12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3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4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5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6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7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18.xml><?xml version="1.0" encoding="utf-8"?>
<p:tagLst xmlns:p="http://schemas.openxmlformats.org/presentationml/2006/main">
  <p:tag name="KSO_WM_DIAGRAM_VIRTUALLY_FRAME" val="{&quot;height&quot;:428.84984251968507,&quot;left&quot;:-7.874015748031496e-05,&quot;top&quot;:6.778110236220472,&quot;width&quot;:912.0000787401575}"/>
</p:tagLst>
</file>

<file path=ppt/tags/tag2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3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4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5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6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7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8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ags/tag9.xml><?xml version="1.0" encoding="utf-8"?>
<p:tagLst xmlns:p="http://schemas.openxmlformats.org/presentationml/2006/main">
  <p:tag name="KSO_WM_DIAGRAM_VIRTUALLY_FRAME" val="{&quot;height&quot;:460.8,&quot;left&quot;:114.3,&quot;top&quot;:46.2,&quot;width&quot;:749.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3812</Words>
  <Application>WPS Presentation</Application>
  <PresentationFormat>Widescreen</PresentationFormat>
  <Paragraphs>263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K2D</vt:lpstr>
      <vt:lpstr>Readex Pro</vt:lpstr>
      <vt:lpstr>Barlow</vt:lpstr>
      <vt:lpstr>Segoe Print</vt:lpstr>
      <vt:lpstr>Calibri</vt:lpstr>
      <vt:lpstr>Microsoft YaHei</vt:lpstr>
      <vt:lpstr>Arial Unicode MS</vt:lpstr>
      <vt:lpstr>Times New Roman</vt:lpstr>
      <vt:lpstr>Office Theme</vt:lpstr>
      <vt:lpstr>APPLYING HYBRID RAG TECHNOLOGY IN A CHATBOT FOR CONSULTING ON SEXUALLY TRANSMITTED DISEASES (STDs)</vt:lpstr>
      <vt:lpstr>APPLYING HYBRID RAG TECHNOLOGY IN A CHATBOT FOR CONSULTING ON SEXUALLY TRANSMITTED DISEASES (STDs)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listening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Can Tho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Huỳnh Như</cp:lastModifiedBy>
  <cp:revision>255</cp:revision>
  <dcterms:created xsi:type="dcterms:W3CDTF">2022-07-01T08:15:00Z</dcterms:created>
  <dcterms:modified xsi:type="dcterms:W3CDTF">2025-12-07T06:52:38Z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365C1CCE83484E2DBA316D777B0C0D0B_12</vt:lpwstr>
  </property>
  <property fmtid="{D5CDD505-2E9C-101B-9397-08002B2CF9AE}" pid="3" name="KSOProductBuildVer">
    <vt:lpwstr>1033-12.2.0.23155</vt:lpwstr>
  </property>
</Properties>
</file>